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kton" charset="1" panose="02000000000000000000"/>
      <p:regular r:id="rId10"/>
    </p:embeddedFont>
    <p:embeddedFont>
      <p:font typeface="Lekton Bold" charset="1" panose="02000000000000000000"/>
      <p:regular r:id="rId11"/>
    </p:embeddedFont>
    <p:embeddedFont>
      <p:font typeface="Lekton Italics" charset="1" panose="02000506030000090003"/>
      <p:regular r:id="rId12"/>
    </p:embeddedFont>
    <p:embeddedFont>
      <p:font typeface="Helios Extended" charset="1" panose="02000505040000020004"/>
      <p:regular r:id="rId13"/>
    </p:embeddedFont>
    <p:embeddedFont>
      <p:font typeface="Helios Extended Bold" charset="1" panose="02000805050000020004"/>
      <p:regular r:id="rId14"/>
    </p:embeddedFont>
    <p:embeddedFont>
      <p:font typeface="Helios Extended Italics" charset="1" panose="02000505000000090004"/>
      <p:regular r:id="rId15"/>
    </p:embeddedFont>
    <p:embeddedFont>
      <p:font typeface="Helios Extended Bold Italics" charset="1" panose="02000805000000090004"/>
      <p:regular r:id="rId16"/>
    </p:embeddedFont>
    <p:embeddedFont>
      <p:font typeface="Inter" charset="1" panose="020B0502030000000004"/>
      <p:regular r:id="rId17"/>
    </p:embeddedFont>
    <p:embeddedFont>
      <p:font typeface="Inter Bold" charset="1" panose="020B0802030000000004"/>
      <p:regular r:id="rId18"/>
    </p:embeddedFont>
    <p:embeddedFont>
      <p:font typeface="Inter Italics" charset="1" panose="020B0502030000000004"/>
      <p:regular r:id="rId19"/>
    </p:embeddedFont>
    <p:embeddedFont>
      <p:font typeface="Inter Bold Italics" charset="1" panose="020B0802030000000004"/>
      <p:regular r:id="rId20"/>
    </p:embeddedFont>
    <p:embeddedFont>
      <p:font typeface="Inter Thin" charset="1" panose="020B0A02050000000004"/>
      <p:regular r:id="rId21"/>
    </p:embeddedFont>
    <p:embeddedFont>
      <p:font typeface="Inter Thin Italics" charset="1" panose="020B0A02050000000004"/>
      <p:regular r:id="rId22"/>
    </p:embeddedFont>
    <p:embeddedFont>
      <p:font typeface="Inter Extra-Light" charset="1" panose="02000503000000020004"/>
      <p:regular r:id="rId23"/>
    </p:embeddedFont>
    <p:embeddedFont>
      <p:font typeface="Inter Light" charset="1" panose="02000503000000020004"/>
      <p:regular r:id="rId24"/>
    </p:embeddedFont>
    <p:embeddedFont>
      <p:font typeface="Inter Medium" charset="1" panose="02000503000000020004"/>
      <p:regular r:id="rId25"/>
    </p:embeddedFont>
    <p:embeddedFont>
      <p:font typeface="Inter Semi-Bold" charset="1" panose="02000503000000020004"/>
      <p:regular r:id="rId26"/>
    </p:embeddedFont>
    <p:embeddedFont>
      <p:font typeface="Inter Ultra-Bold" charset="1" panose="02000503000000020004"/>
      <p:regular r:id="rId27"/>
    </p:embeddedFont>
    <p:embeddedFont>
      <p:font typeface="Inter Heavy" charset="1" panose="0200050300000002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5575013" y="1770808"/>
            <a:ext cx="7137973" cy="6745385"/>
          </a:xfrm>
          <a:custGeom>
            <a:avLst/>
            <a:gdLst/>
            <a:ahLst/>
            <a:cxnLst/>
            <a:rect r="r" b="b" t="t" l="l"/>
            <a:pathLst>
              <a:path h="6745385" w="7137973">
                <a:moveTo>
                  <a:pt x="0" y="0"/>
                </a:moveTo>
                <a:lnTo>
                  <a:pt x="7137974" y="0"/>
                </a:lnTo>
                <a:lnTo>
                  <a:pt x="7137974" y="6745384"/>
                </a:lnTo>
                <a:lnTo>
                  <a:pt x="0" y="6745384"/>
                </a:lnTo>
                <a:lnTo>
                  <a:pt x="0" y="0"/>
                </a:lnTo>
                <a:close/>
              </a:path>
            </a:pathLst>
          </a:custGeom>
          <a:blipFill>
            <a:blip r:embed="rId2"/>
            <a:stretch>
              <a:fillRect l="0" t="0" r="0" b="0"/>
            </a:stretch>
          </a:blipFill>
        </p:spPr>
      </p:sp>
      <p:sp>
        <p:nvSpPr>
          <p:cNvPr name="Freeform 3" id="3"/>
          <p:cNvSpPr/>
          <p:nvPr/>
        </p:nvSpPr>
        <p:spPr>
          <a:xfrm flipH="false" flipV="false" rot="0">
            <a:off x="1028700" y="914058"/>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sp>
        <p:nvSpPr>
          <p:cNvPr name="Freeform 4" id="4"/>
          <p:cNvSpPr/>
          <p:nvPr/>
        </p:nvSpPr>
        <p:spPr>
          <a:xfrm flipH="false" flipV="false" rot="0">
            <a:off x="15348197" y="9135317"/>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grpSp>
        <p:nvGrpSpPr>
          <p:cNvPr name="Group 5" id="5"/>
          <p:cNvGrpSpPr/>
          <p:nvPr/>
        </p:nvGrpSpPr>
        <p:grpSpPr>
          <a:xfrm rot="0">
            <a:off x="530064" y="4117875"/>
            <a:ext cx="16729236" cy="2174194"/>
            <a:chOff x="0" y="0"/>
            <a:chExt cx="22305647" cy="2898925"/>
          </a:xfrm>
        </p:grpSpPr>
        <p:grpSp>
          <p:nvGrpSpPr>
            <p:cNvPr name="Group 6" id="6"/>
            <p:cNvGrpSpPr/>
            <p:nvPr/>
          </p:nvGrpSpPr>
          <p:grpSpPr>
            <a:xfrm rot="0">
              <a:off x="0" y="0"/>
              <a:ext cx="22305647" cy="2898925"/>
              <a:chOff x="0" y="0"/>
              <a:chExt cx="5412679" cy="703452"/>
            </a:xfrm>
          </p:grpSpPr>
          <p:sp>
            <p:nvSpPr>
              <p:cNvPr name="Freeform 7" id="7"/>
              <p:cNvSpPr/>
              <p:nvPr/>
            </p:nvSpPr>
            <p:spPr>
              <a:xfrm flipH="false" flipV="false" rot="0">
                <a:off x="0" y="0"/>
                <a:ext cx="5412679" cy="703452"/>
              </a:xfrm>
              <a:custGeom>
                <a:avLst/>
                <a:gdLst/>
                <a:ahLst/>
                <a:cxnLst/>
                <a:rect r="r" b="b" t="t" l="l"/>
                <a:pathLst>
                  <a:path h="703452" w="5412679">
                    <a:moveTo>
                      <a:pt x="0" y="0"/>
                    </a:moveTo>
                    <a:lnTo>
                      <a:pt x="5412679" y="0"/>
                    </a:lnTo>
                    <a:lnTo>
                      <a:pt x="5412679" y="703452"/>
                    </a:lnTo>
                    <a:lnTo>
                      <a:pt x="0" y="703452"/>
                    </a:lnTo>
                    <a:close/>
                  </a:path>
                </a:pathLst>
              </a:custGeom>
              <a:solidFill>
                <a:srgbClr val="000000">
                  <a:alpha val="0"/>
                </a:srgbClr>
              </a:solidFill>
              <a:ln w="9525" cap="sq">
                <a:solidFill>
                  <a:srgbClr val="FFFFFF"/>
                </a:solidFill>
                <a:prstDash val="solid"/>
                <a:miter/>
              </a:ln>
            </p:spPr>
          </p:sp>
          <p:sp>
            <p:nvSpPr>
              <p:cNvPr name="TextBox 8" id="8"/>
              <p:cNvSpPr txBox="true"/>
              <p:nvPr/>
            </p:nvSpPr>
            <p:spPr>
              <a:xfrm>
                <a:off x="0" y="-47625"/>
                <a:ext cx="5412679" cy="751077"/>
              </a:xfrm>
              <a:prstGeom prst="rect">
                <a:avLst/>
              </a:prstGeom>
            </p:spPr>
            <p:txBody>
              <a:bodyPr anchor="ctr" rtlCol="false" tIns="50800" lIns="50800" bIns="50800" rIns="50800"/>
              <a:lstStyle/>
              <a:p>
                <a:pPr algn="ctr">
                  <a:lnSpc>
                    <a:spcPts val="2524"/>
                  </a:lnSpc>
                </a:pPr>
              </a:p>
            </p:txBody>
          </p:sp>
        </p:grpSp>
        <p:sp>
          <p:nvSpPr>
            <p:cNvPr name="TextBox 9" id="9"/>
            <p:cNvSpPr txBox="true"/>
            <p:nvPr/>
          </p:nvSpPr>
          <p:spPr>
            <a:xfrm rot="0">
              <a:off x="804904" y="306789"/>
              <a:ext cx="20695839" cy="2432050"/>
            </a:xfrm>
            <a:prstGeom prst="rect">
              <a:avLst/>
            </a:prstGeom>
          </p:spPr>
          <p:txBody>
            <a:bodyPr anchor="t" rtlCol="false" tIns="0" lIns="0" bIns="0" rIns="0">
              <a:spAutoFit/>
            </a:bodyPr>
            <a:lstStyle/>
            <a:p>
              <a:pPr algn="ctr">
                <a:lnSpc>
                  <a:spcPts val="6900"/>
                </a:lnSpc>
              </a:pPr>
              <a:r>
                <a:rPr lang="en-US" sz="6000">
                  <a:solidFill>
                    <a:srgbClr val="FFFFFF"/>
                  </a:solidFill>
                  <a:latin typeface="Helios Extended Bold"/>
                </a:rPr>
                <a:t>TRAVEL RECOMMENDATION SYSTEM</a:t>
              </a:r>
            </a:p>
          </p:txBody>
        </p:sp>
      </p:grpSp>
      <p:sp>
        <p:nvSpPr>
          <p:cNvPr name="Freeform 10" id="10"/>
          <p:cNvSpPr/>
          <p:nvPr/>
        </p:nvSpPr>
        <p:spPr>
          <a:xfrm flipH="false" flipV="false" rot="0">
            <a:off x="8568568" y="2889125"/>
            <a:ext cx="1150865" cy="1151369"/>
          </a:xfrm>
          <a:custGeom>
            <a:avLst/>
            <a:gdLst/>
            <a:ahLst/>
            <a:cxnLst/>
            <a:rect r="r" b="b" t="t" l="l"/>
            <a:pathLst>
              <a:path h="1151369" w="1150865">
                <a:moveTo>
                  <a:pt x="0" y="0"/>
                </a:moveTo>
                <a:lnTo>
                  <a:pt x="1150864" y="0"/>
                </a:lnTo>
                <a:lnTo>
                  <a:pt x="1150864" y="1151370"/>
                </a:lnTo>
                <a:lnTo>
                  <a:pt x="0" y="11513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585128" y="907166"/>
            <a:ext cx="2674172" cy="243067"/>
          </a:xfrm>
          <a:custGeom>
            <a:avLst/>
            <a:gdLst/>
            <a:ahLst/>
            <a:cxnLst/>
            <a:rect r="r" b="b" t="t" l="l"/>
            <a:pathLst>
              <a:path h="243067" w="2674172">
                <a:moveTo>
                  <a:pt x="0" y="0"/>
                </a:moveTo>
                <a:lnTo>
                  <a:pt x="2674172" y="0"/>
                </a:lnTo>
                <a:lnTo>
                  <a:pt x="2674172" y="243068"/>
                </a:lnTo>
                <a:lnTo>
                  <a:pt x="0" y="243068"/>
                </a:lnTo>
                <a:lnTo>
                  <a:pt x="0" y="0"/>
                </a:lnTo>
                <a:close/>
              </a:path>
            </a:pathLst>
          </a:custGeom>
          <a:blipFill>
            <a:blip r:embed="rId7">
              <a:extLst>
                <a:ext uri="{96DAC541-7B7A-43D3-8B79-37D633B846F1}">
                  <asvg:svgBlip xmlns:asvg="http://schemas.microsoft.com/office/drawing/2016/SVG/main" r:embed="rId8"/>
                </a:ext>
              </a:extLst>
            </a:blip>
            <a:stretch>
              <a:fillRect l="-15993" t="0" r="-7350" b="-746431"/>
            </a:stretch>
          </a:blipFill>
        </p:spPr>
      </p:sp>
      <p:sp>
        <p:nvSpPr>
          <p:cNvPr name="Freeform 12" id="12"/>
          <p:cNvSpPr/>
          <p:nvPr/>
        </p:nvSpPr>
        <p:spPr>
          <a:xfrm flipH="true" flipV="false" rot="0">
            <a:off x="1028700" y="9135317"/>
            <a:ext cx="2674172" cy="243067"/>
          </a:xfrm>
          <a:custGeom>
            <a:avLst/>
            <a:gdLst/>
            <a:ahLst/>
            <a:cxnLst/>
            <a:rect r="r" b="b" t="t" l="l"/>
            <a:pathLst>
              <a:path h="243067" w="2674172">
                <a:moveTo>
                  <a:pt x="2674172" y="0"/>
                </a:moveTo>
                <a:lnTo>
                  <a:pt x="0" y="0"/>
                </a:lnTo>
                <a:lnTo>
                  <a:pt x="0" y="243068"/>
                </a:lnTo>
                <a:lnTo>
                  <a:pt x="2674172" y="243068"/>
                </a:lnTo>
                <a:lnTo>
                  <a:pt x="2674172" y="0"/>
                </a:lnTo>
                <a:close/>
              </a:path>
            </a:pathLst>
          </a:custGeom>
          <a:blipFill>
            <a:blip r:embed="rId7">
              <a:extLst>
                <a:ext uri="{96DAC541-7B7A-43D3-8B79-37D633B846F1}">
                  <asvg:svgBlip xmlns:asvg="http://schemas.microsoft.com/office/drawing/2016/SVG/main" r:embed="rId8"/>
                </a:ext>
              </a:extLst>
            </a:blip>
            <a:stretch>
              <a:fillRect l="-15993" t="0" r="-7350" b="-746431"/>
            </a:stretch>
          </a:blipFill>
        </p:spPr>
      </p:sp>
      <p:sp>
        <p:nvSpPr>
          <p:cNvPr name="TextBox 13" id="13"/>
          <p:cNvSpPr txBox="true"/>
          <p:nvPr/>
        </p:nvSpPr>
        <p:spPr>
          <a:xfrm rot="0">
            <a:off x="4808735" y="8710929"/>
            <a:ext cx="8171895" cy="547371"/>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Inter Bold"/>
              </a:rPr>
              <a:t>TEAM : CODEHUNTERS</a:t>
            </a:r>
          </a:p>
        </p:txBody>
      </p:sp>
      <p:sp>
        <p:nvSpPr>
          <p:cNvPr name="AutoShape 14" id="14"/>
          <p:cNvSpPr/>
          <p:nvPr/>
        </p:nvSpPr>
        <p:spPr>
          <a:xfrm>
            <a:off x="5897880" y="1023938"/>
            <a:ext cx="6492240" cy="0"/>
          </a:xfrm>
          <a:prstGeom prst="line">
            <a:avLst/>
          </a:prstGeom>
          <a:ln cap="flat" w="9525">
            <a:solidFill>
              <a:srgbClr val="FFFFFF"/>
            </a:solidFill>
            <a:prstDash val="solid"/>
            <a:headEnd type="none" len="sm" w="sm"/>
            <a:tailEnd type="none" len="sm" w="sm"/>
          </a:ln>
        </p:spPr>
      </p:sp>
      <p:sp>
        <p:nvSpPr>
          <p:cNvPr name="AutoShape 15" id="15"/>
          <p:cNvSpPr/>
          <p:nvPr/>
        </p:nvSpPr>
        <p:spPr>
          <a:xfrm>
            <a:off x="5897880" y="9248643"/>
            <a:ext cx="649224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14811024" y="-1930644"/>
            <a:ext cx="5579905" cy="5273010"/>
          </a:xfrm>
          <a:custGeom>
            <a:avLst/>
            <a:gdLst/>
            <a:ahLst/>
            <a:cxnLst/>
            <a:rect r="r" b="b" t="t" l="l"/>
            <a:pathLst>
              <a:path h="5273010" w="5579905">
                <a:moveTo>
                  <a:pt x="0" y="0"/>
                </a:moveTo>
                <a:lnTo>
                  <a:pt x="5579905" y="0"/>
                </a:lnTo>
                <a:lnTo>
                  <a:pt x="5579905" y="5273010"/>
                </a:lnTo>
                <a:lnTo>
                  <a:pt x="0" y="5273010"/>
                </a:lnTo>
                <a:lnTo>
                  <a:pt x="0" y="0"/>
                </a:lnTo>
                <a:close/>
              </a:path>
            </a:pathLst>
          </a:custGeom>
          <a:blipFill>
            <a:blip r:embed="rId2"/>
            <a:stretch>
              <a:fillRect l="0" t="0" r="0" b="0"/>
            </a:stretch>
          </a:blipFill>
        </p:spPr>
      </p:sp>
      <p:sp>
        <p:nvSpPr>
          <p:cNvPr name="Freeform 3" id="3"/>
          <p:cNvSpPr/>
          <p:nvPr/>
        </p:nvSpPr>
        <p:spPr>
          <a:xfrm flipH="false" flipV="false" rot="0">
            <a:off x="-2091430" y="7270652"/>
            <a:ext cx="4550896" cy="4300597"/>
          </a:xfrm>
          <a:custGeom>
            <a:avLst/>
            <a:gdLst/>
            <a:ahLst/>
            <a:cxnLst/>
            <a:rect r="r" b="b" t="t" l="l"/>
            <a:pathLst>
              <a:path h="4300597" w="4550896">
                <a:moveTo>
                  <a:pt x="0" y="0"/>
                </a:moveTo>
                <a:lnTo>
                  <a:pt x="4550896" y="0"/>
                </a:lnTo>
                <a:lnTo>
                  <a:pt x="4550896" y="4300597"/>
                </a:lnTo>
                <a:lnTo>
                  <a:pt x="0" y="4300597"/>
                </a:lnTo>
                <a:lnTo>
                  <a:pt x="0" y="0"/>
                </a:lnTo>
                <a:close/>
              </a:path>
            </a:pathLst>
          </a:custGeom>
          <a:blipFill>
            <a:blip r:embed="rId2"/>
            <a:stretch>
              <a:fillRect l="0" t="0" r="0" b="0"/>
            </a:stretch>
          </a:blipFill>
        </p:spPr>
      </p:sp>
      <p:sp>
        <p:nvSpPr>
          <p:cNvPr name="Freeform 4" id="4"/>
          <p:cNvSpPr/>
          <p:nvPr/>
        </p:nvSpPr>
        <p:spPr>
          <a:xfrm flipH="false" flipV="false" rot="0">
            <a:off x="16125430" y="9095650"/>
            <a:ext cx="1133870" cy="325300"/>
          </a:xfrm>
          <a:custGeom>
            <a:avLst/>
            <a:gdLst/>
            <a:ahLst/>
            <a:cxnLst/>
            <a:rect r="r" b="b" t="t" l="l"/>
            <a:pathLst>
              <a:path h="325300" w="1133870">
                <a:moveTo>
                  <a:pt x="0" y="0"/>
                </a:moveTo>
                <a:lnTo>
                  <a:pt x="1133870" y="0"/>
                </a:lnTo>
                <a:lnTo>
                  <a:pt x="1133870" y="325300"/>
                </a:lnTo>
                <a:lnTo>
                  <a:pt x="0" y="325300"/>
                </a:lnTo>
                <a:lnTo>
                  <a:pt x="0" y="0"/>
                </a:lnTo>
                <a:close/>
              </a:path>
            </a:pathLst>
          </a:custGeom>
          <a:blipFill>
            <a:blip r:embed="rId3">
              <a:extLst>
                <a:ext uri="{96DAC541-7B7A-43D3-8B79-37D633B846F1}">
                  <asvg:svgBlip xmlns:asvg="http://schemas.microsoft.com/office/drawing/2016/SVG/main" r:embed="rId4"/>
                </a:ext>
              </a:extLst>
            </a:blip>
            <a:stretch>
              <a:fillRect l="0" t="-34328" r="0" b="-232482"/>
            </a:stretch>
          </a:blipFill>
        </p:spPr>
      </p:sp>
      <p:sp>
        <p:nvSpPr>
          <p:cNvPr name="TextBox 5" id="5"/>
          <p:cNvSpPr txBox="true"/>
          <p:nvPr/>
        </p:nvSpPr>
        <p:spPr>
          <a:xfrm rot="0">
            <a:off x="463183" y="441296"/>
            <a:ext cx="13441521" cy="1001391"/>
          </a:xfrm>
          <a:prstGeom prst="rect">
            <a:avLst/>
          </a:prstGeom>
        </p:spPr>
        <p:txBody>
          <a:bodyPr anchor="t" rtlCol="false" tIns="0" lIns="0" bIns="0" rIns="0">
            <a:spAutoFit/>
          </a:bodyPr>
          <a:lstStyle/>
          <a:p>
            <a:pPr marL="0" indent="0" lvl="0">
              <a:lnSpc>
                <a:spcPts val="7174"/>
              </a:lnSpc>
            </a:pPr>
            <a:r>
              <a:rPr lang="en-US" sz="7174">
                <a:solidFill>
                  <a:srgbClr val="FFFFFF"/>
                </a:solidFill>
                <a:latin typeface="Helios Extended Bold"/>
              </a:rPr>
              <a:t>WHAT HAVE WE DONE </a:t>
            </a:r>
          </a:p>
        </p:txBody>
      </p:sp>
      <p:sp>
        <p:nvSpPr>
          <p:cNvPr name="TextBox 6" id="6"/>
          <p:cNvSpPr txBox="true"/>
          <p:nvPr/>
        </p:nvSpPr>
        <p:spPr>
          <a:xfrm rot="0">
            <a:off x="1028700" y="3018660"/>
            <a:ext cx="14299738" cy="6791422"/>
          </a:xfrm>
          <a:prstGeom prst="rect">
            <a:avLst/>
          </a:prstGeom>
        </p:spPr>
        <p:txBody>
          <a:bodyPr anchor="t" rtlCol="false" tIns="0" lIns="0" bIns="0" rIns="0">
            <a:spAutoFit/>
          </a:bodyPr>
          <a:lstStyle/>
          <a:p>
            <a:pPr algn="just" marL="646874" indent="-323437" lvl="1">
              <a:lnSpc>
                <a:spcPts val="4194"/>
              </a:lnSpc>
              <a:buFont typeface="Arial"/>
              <a:buChar char="•"/>
            </a:pPr>
            <a:r>
              <a:rPr lang="en-US" sz="2996">
                <a:solidFill>
                  <a:srgbClr val="FFFFFF"/>
                </a:solidFill>
                <a:latin typeface="Inter Light"/>
              </a:rPr>
              <a:t>Using ML algorithms, we analyze user preferences and historical data to provide high personalized travel recommendations.</a:t>
            </a:r>
          </a:p>
          <a:p>
            <a:pPr algn="just">
              <a:lnSpc>
                <a:spcPts val="4194"/>
              </a:lnSpc>
            </a:pPr>
          </a:p>
          <a:p>
            <a:pPr algn="just" marL="646874" indent="-323437" lvl="1">
              <a:lnSpc>
                <a:spcPts val="4194"/>
              </a:lnSpc>
              <a:buFont typeface="Arial"/>
              <a:buChar char="•"/>
            </a:pPr>
            <a:r>
              <a:rPr lang="en-US" sz="2996">
                <a:solidFill>
                  <a:srgbClr val="FFFFFF"/>
                </a:solidFill>
                <a:latin typeface="Inter Light"/>
              </a:rPr>
              <a:t>we provide an option of tourist places for users to decide their traveling plan.</a:t>
            </a:r>
          </a:p>
          <a:p>
            <a:pPr algn="just">
              <a:lnSpc>
                <a:spcPts val="4194"/>
              </a:lnSpc>
            </a:pPr>
          </a:p>
          <a:p>
            <a:pPr algn="just" marL="646874" indent="-323437" lvl="1">
              <a:lnSpc>
                <a:spcPts val="4194"/>
              </a:lnSpc>
              <a:buFont typeface="Arial"/>
              <a:buChar char="•"/>
            </a:pPr>
            <a:r>
              <a:rPr lang="en-US" sz="2996">
                <a:solidFill>
                  <a:srgbClr val="FFFFFF"/>
                </a:solidFill>
                <a:latin typeface="Inter Light"/>
              </a:rPr>
              <a:t>Majority of the User-Interface</a:t>
            </a:r>
            <a:r>
              <a:rPr lang="en-US" sz="2996">
                <a:solidFill>
                  <a:srgbClr val="FFFFFF"/>
                </a:solidFill>
                <a:latin typeface="Inter Light"/>
              </a:rPr>
              <a:t> have been completed in the first part of the session.</a:t>
            </a:r>
          </a:p>
          <a:p>
            <a:pPr algn="just">
              <a:lnSpc>
                <a:spcPts val="4194"/>
              </a:lnSpc>
            </a:pPr>
          </a:p>
          <a:p>
            <a:pPr algn="just">
              <a:lnSpc>
                <a:spcPts val="4194"/>
              </a:lnSpc>
            </a:pPr>
          </a:p>
          <a:p>
            <a:pPr algn="just">
              <a:lnSpc>
                <a:spcPts val="4194"/>
              </a:lnSpc>
            </a:pPr>
          </a:p>
          <a:p>
            <a:pPr algn="just">
              <a:lnSpc>
                <a:spcPts val="4194"/>
              </a:lnSpc>
            </a:pPr>
          </a:p>
          <a:p>
            <a:pPr algn="just" marL="0" indent="0" lvl="0">
              <a:lnSpc>
                <a:spcPts val="4194"/>
              </a:lnSpc>
              <a:spcBef>
                <a:spcPct val="0"/>
              </a:spcBef>
            </a:pPr>
          </a:p>
        </p:txBody>
      </p:sp>
      <p:sp>
        <p:nvSpPr>
          <p:cNvPr name="AutoShape 7" id="7"/>
          <p:cNvSpPr/>
          <p:nvPr/>
        </p:nvSpPr>
        <p:spPr>
          <a:xfrm>
            <a:off x="3602865" y="1033462"/>
            <a:ext cx="1810317" cy="0"/>
          </a:xfrm>
          <a:prstGeom prst="line">
            <a:avLst/>
          </a:prstGeom>
          <a:ln cap="flat" w="9525">
            <a:solidFill>
              <a:srgbClr val="FFFFFF"/>
            </a:solidFill>
            <a:prstDash val="solid"/>
            <a:headEnd type="none" len="sm" w="sm"/>
            <a:tailEnd type="none" len="sm" w="sm"/>
          </a:ln>
        </p:spPr>
      </p:sp>
      <p:sp>
        <p:nvSpPr>
          <p:cNvPr name="AutoShape 8" id="8"/>
          <p:cNvSpPr/>
          <p:nvPr/>
        </p:nvSpPr>
        <p:spPr>
          <a:xfrm>
            <a:off x="13904704" y="9258300"/>
            <a:ext cx="181031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14811024" y="-1930644"/>
            <a:ext cx="5579905" cy="5273010"/>
          </a:xfrm>
          <a:custGeom>
            <a:avLst/>
            <a:gdLst/>
            <a:ahLst/>
            <a:cxnLst/>
            <a:rect r="r" b="b" t="t" l="l"/>
            <a:pathLst>
              <a:path h="5273010" w="5579905">
                <a:moveTo>
                  <a:pt x="0" y="0"/>
                </a:moveTo>
                <a:lnTo>
                  <a:pt x="5579905" y="0"/>
                </a:lnTo>
                <a:lnTo>
                  <a:pt x="5579905" y="5273010"/>
                </a:lnTo>
                <a:lnTo>
                  <a:pt x="0" y="5273010"/>
                </a:lnTo>
                <a:lnTo>
                  <a:pt x="0" y="0"/>
                </a:lnTo>
                <a:close/>
              </a:path>
            </a:pathLst>
          </a:custGeom>
          <a:blipFill>
            <a:blip r:embed="rId2"/>
            <a:stretch>
              <a:fillRect l="0" t="0" r="0" b="0"/>
            </a:stretch>
          </a:blipFill>
        </p:spPr>
      </p:sp>
      <p:sp>
        <p:nvSpPr>
          <p:cNvPr name="Freeform 3" id="3"/>
          <p:cNvSpPr/>
          <p:nvPr/>
        </p:nvSpPr>
        <p:spPr>
          <a:xfrm flipH="false" flipV="false" rot="0">
            <a:off x="-2091430" y="7270652"/>
            <a:ext cx="4550896" cy="4300597"/>
          </a:xfrm>
          <a:custGeom>
            <a:avLst/>
            <a:gdLst/>
            <a:ahLst/>
            <a:cxnLst/>
            <a:rect r="r" b="b" t="t" l="l"/>
            <a:pathLst>
              <a:path h="4300597" w="4550896">
                <a:moveTo>
                  <a:pt x="0" y="0"/>
                </a:moveTo>
                <a:lnTo>
                  <a:pt x="4550896" y="0"/>
                </a:lnTo>
                <a:lnTo>
                  <a:pt x="4550896" y="4300597"/>
                </a:lnTo>
                <a:lnTo>
                  <a:pt x="0" y="4300597"/>
                </a:lnTo>
                <a:lnTo>
                  <a:pt x="0" y="0"/>
                </a:lnTo>
                <a:close/>
              </a:path>
            </a:pathLst>
          </a:custGeom>
          <a:blipFill>
            <a:blip r:embed="rId2"/>
            <a:stretch>
              <a:fillRect l="0" t="0" r="0" b="0"/>
            </a:stretch>
          </a:blipFill>
        </p:spPr>
      </p:sp>
      <p:sp>
        <p:nvSpPr>
          <p:cNvPr name="Freeform 4" id="4"/>
          <p:cNvSpPr/>
          <p:nvPr/>
        </p:nvSpPr>
        <p:spPr>
          <a:xfrm flipH="false" flipV="false" rot="0">
            <a:off x="16125430" y="9095650"/>
            <a:ext cx="1133870" cy="325300"/>
          </a:xfrm>
          <a:custGeom>
            <a:avLst/>
            <a:gdLst/>
            <a:ahLst/>
            <a:cxnLst/>
            <a:rect r="r" b="b" t="t" l="l"/>
            <a:pathLst>
              <a:path h="325300" w="1133870">
                <a:moveTo>
                  <a:pt x="0" y="0"/>
                </a:moveTo>
                <a:lnTo>
                  <a:pt x="1133870" y="0"/>
                </a:lnTo>
                <a:lnTo>
                  <a:pt x="1133870" y="325300"/>
                </a:lnTo>
                <a:lnTo>
                  <a:pt x="0" y="325300"/>
                </a:lnTo>
                <a:lnTo>
                  <a:pt x="0" y="0"/>
                </a:lnTo>
                <a:close/>
              </a:path>
            </a:pathLst>
          </a:custGeom>
          <a:blipFill>
            <a:blip r:embed="rId3">
              <a:extLst>
                <a:ext uri="{96DAC541-7B7A-43D3-8B79-37D633B846F1}">
                  <asvg:svgBlip xmlns:asvg="http://schemas.microsoft.com/office/drawing/2016/SVG/main" r:embed="rId4"/>
                </a:ext>
              </a:extLst>
            </a:blip>
            <a:stretch>
              <a:fillRect l="0" t="-34328" r="0" b="-232482"/>
            </a:stretch>
          </a:blipFill>
        </p:spPr>
      </p:sp>
      <p:sp>
        <p:nvSpPr>
          <p:cNvPr name="TextBox 5" id="5"/>
          <p:cNvSpPr txBox="true"/>
          <p:nvPr/>
        </p:nvSpPr>
        <p:spPr>
          <a:xfrm rot="0">
            <a:off x="184018" y="772536"/>
            <a:ext cx="14967217" cy="688338"/>
          </a:xfrm>
          <a:prstGeom prst="rect">
            <a:avLst/>
          </a:prstGeom>
        </p:spPr>
        <p:txBody>
          <a:bodyPr anchor="t" rtlCol="false" tIns="0" lIns="0" bIns="0" rIns="0">
            <a:spAutoFit/>
          </a:bodyPr>
          <a:lstStyle/>
          <a:p>
            <a:pPr marL="0" indent="0" lvl="0">
              <a:lnSpc>
                <a:spcPts val="4974"/>
              </a:lnSpc>
            </a:pPr>
            <a:r>
              <a:rPr lang="en-US" sz="4974">
                <a:solidFill>
                  <a:srgbClr val="FFFFFF"/>
                </a:solidFill>
                <a:latin typeface="Helios Extended Bold"/>
              </a:rPr>
              <a:t>INNOVATION - WHAT WE WANT TO DO</a:t>
            </a:r>
          </a:p>
        </p:txBody>
      </p:sp>
      <p:sp>
        <p:nvSpPr>
          <p:cNvPr name="TextBox 6" id="6"/>
          <p:cNvSpPr txBox="true"/>
          <p:nvPr/>
        </p:nvSpPr>
        <p:spPr>
          <a:xfrm rot="0">
            <a:off x="889593" y="2983306"/>
            <a:ext cx="15802771" cy="7303694"/>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FFFFFF"/>
                </a:solidFill>
                <a:latin typeface="Inter Bold"/>
              </a:rPr>
              <a:t>Real-time Data Integration:</a:t>
            </a:r>
            <a:r>
              <a:rPr lang="en-US" sz="3199">
                <a:solidFill>
                  <a:srgbClr val="FFFFFF"/>
                </a:solidFill>
                <a:latin typeface="Inter"/>
              </a:rPr>
              <a:t> Implementing real-time data such as weather conditions, use of maps.</a:t>
            </a:r>
          </a:p>
          <a:p>
            <a:pPr algn="just">
              <a:lnSpc>
                <a:spcPts val="4780"/>
              </a:lnSpc>
            </a:pPr>
          </a:p>
          <a:p>
            <a:pPr algn="just" marL="647700" indent="-323850" lvl="1">
              <a:lnSpc>
                <a:spcPts val="4200"/>
              </a:lnSpc>
              <a:buFont typeface="Arial"/>
              <a:buChar char="•"/>
            </a:pPr>
            <a:r>
              <a:rPr lang="en-US" sz="3000">
                <a:solidFill>
                  <a:srgbClr val="FFFFFF"/>
                </a:solidFill>
                <a:latin typeface="Inter Bold"/>
              </a:rPr>
              <a:t>Health and Safety features: </a:t>
            </a:r>
            <a:r>
              <a:rPr lang="en-US" sz="3000">
                <a:solidFill>
                  <a:srgbClr val="FFFFFF"/>
                </a:solidFill>
                <a:latin typeface="Inter"/>
              </a:rPr>
              <a:t>Include health and safety recommendations, such as providing information on local healthcare facilities.</a:t>
            </a:r>
          </a:p>
          <a:p>
            <a:pPr algn="just">
              <a:lnSpc>
                <a:spcPts val="4200"/>
              </a:lnSpc>
            </a:pPr>
          </a:p>
          <a:p>
            <a:pPr algn="just" marL="647700" indent="-323850" lvl="1">
              <a:lnSpc>
                <a:spcPts val="4200"/>
              </a:lnSpc>
              <a:buFont typeface="Arial"/>
              <a:buChar char="•"/>
            </a:pPr>
            <a:r>
              <a:rPr lang="en-US" sz="3000">
                <a:solidFill>
                  <a:srgbClr val="FFFFFF"/>
                </a:solidFill>
                <a:latin typeface="Inter Semi-Bold"/>
              </a:rPr>
              <a:t>User Engagement and Feedback:</a:t>
            </a:r>
            <a:r>
              <a:rPr lang="en-US" sz="3000">
                <a:solidFill>
                  <a:srgbClr val="FFFFFF"/>
                </a:solidFill>
                <a:latin typeface="Inter"/>
              </a:rPr>
              <a:t> we analyze the interest of the users for better prediction to improve our recommendations.</a:t>
            </a:r>
          </a:p>
          <a:p>
            <a:pPr algn="just">
              <a:lnSpc>
                <a:spcPts val="4780"/>
              </a:lnSpc>
            </a:pPr>
          </a:p>
          <a:p>
            <a:pPr algn="just">
              <a:lnSpc>
                <a:spcPts val="4780"/>
              </a:lnSpc>
            </a:pPr>
          </a:p>
          <a:p>
            <a:pPr algn="just">
              <a:lnSpc>
                <a:spcPts val="4780"/>
              </a:lnSpc>
            </a:pPr>
          </a:p>
          <a:p>
            <a:pPr algn="just">
              <a:lnSpc>
                <a:spcPts val="4780"/>
              </a:lnSpc>
            </a:pPr>
          </a:p>
          <a:p>
            <a:pPr algn="just" marL="0" indent="0" lvl="0">
              <a:lnSpc>
                <a:spcPts val="4138"/>
              </a:lnSpc>
              <a:spcBef>
                <a:spcPct val="0"/>
              </a:spcBef>
            </a:pPr>
          </a:p>
        </p:txBody>
      </p:sp>
      <p:sp>
        <p:nvSpPr>
          <p:cNvPr name="AutoShape 7" id="7"/>
          <p:cNvSpPr/>
          <p:nvPr/>
        </p:nvSpPr>
        <p:spPr>
          <a:xfrm>
            <a:off x="3602865" y="1033462"/>
            <a:ext cx="1810317" cy="0"/>
          </a:xfrm>
          <a:prstGeom prst="line">
            <a:avLst/>
          </a:prstGeom>
          <a:ln cap="flat" w="9525">
            <a:solidFill>
              <a:srgbClr val="FFFFFF"/>
            </a:solidFill>
            <a:prstDash val="solid"/>
            <a:headEnd type="none" len="sm" w="sm"/>
            <a:tailEnd type="none" len="sm" w="sm"/>
          </a:ln>
        </p:spPr>
      </p:sp>
      <p:sp>
        <p:nvSpPr>
          <p:cNvPr name="AutoShape 8" id="8"/>
          <p:cNvSpPr/>
          <p:nvPr/>
        </p:nvSpPr>
        <p:spPr>
          <a:xfrm>
            <a:off x="13904704" y="9258300"/>
            <a:ext cx="181031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14293417" y="-1742138"/>
            <a:ext cx="5579905" cy="5273010"/>
          </a:xfrm>
          <a:custGeom>
            <a:avLst/>
            <a:gdLst/>
            <a:ahLst/>
            <a:cxnLst/>
            <a:rect r="r" b="b" t="t" l="l"/>
            <a:pathLst>
              <a:path h="5273010" w="5579905">
                <a:moveTo>
                  <a:pt x="0" y="0"/>
                </a:moveTo>
                <a:lnTo>
                  <a:pt x="5579905" y="0"/>
                </a:lnTo>
                <a:lnTo>
                  <a:pt x="5579905" y="5273010"/>
                </a:lnTo>
                <a:lnTo>
                  <a:pt x="0" y="5273010"/>
                </a:lnTo>
                <a:lnTo>
                  <a:pt x="0" y="0"/>
                </a:lnTo>
                <a:close/>
              </a:path>
            </a:pathLst>
          </a:custGeom>
          <a:blipFill>
            <a:blip r:embed="rId2"/>
            <a:stretch>
              <a:fillRect l="0" t="0" r="0" b="0"/>
            </a:stretch>
          </a:blipFill>
        </p:spPr>
      </p:sp>
      <p:sp>
        <p:nvSpPr>
          <p:cNvPr name="Freeform 3" id="3"/>
          <p:cNvSpPr/>
          <p:nvPr/>
        </p:nvSpPr>
        <p:spPr>
          <a:xfrm flipH="false" flipV="false" rot="0">
            <a:off x="-2064501" y="6884272"/>
            <a:ext cx="4550896" cy="4300597"/>
          </a:xfrm>
          <a:custGeom>
            <a:avLst/>
            <a:gdLst/>
            <a:ahLst/>
            <a:cxnLst/>
            <a:rect r="r" b="b" t="t" l="l"/>
            <a:pathLst>
              <a:path h="4300597" w="4550896">
                <a:moveTo>
                  <a:pt x="0" y="0"/>
                </a:moveTo>
                <a:lnTo>
                  <a:pt x="4550897" y="0"/>
                </a:lnTo>
                <a:lnTo>
                  <a:pt x="4550897" y="4300596"/>
                </a:lnTo>
                <a:lnTo>
                  <a:pt x="0" y="4300596"/>
                </a:lnTo>
                <a:lnTo>
                  <a:pt x="0" y="0"/>
                </a:lnTo>
                <a:close/>
              </a:path>
            </a:pathLst>
          </a:custGeom>
          <a:blipFill>
            <a:blip r:embed="rId2"/>
            <a:stretch>
              <a:fillRect l="0" t="0" r="0" b="0"/>
            </a:stretch>
          </a:blipFill>
        </p:spPr>
      </p:sp>
      <p:sp>
        <p:nvSpPr>
          <p:cNvPr name="Freeform 4" id="4"/>
          <p:cNvSpPr/>
          <p:nvPr/>
        </p:nvSpPr>
        <p:spPr>
          <a:xfrm flipH="false" flipV="false" rot="0">
            <a:off x="16125430" y="9095650"/>
            <a:ext cx="1133870" cy="325300"/>
          </a:xfrm>
          <a:custGeom>
            <a:avLst/>
            <a:gdLst/>
            <a:ahLst/>
            <a:cxnLst/>
            <a:rect r="r" b="b" t="t" l="l"/>
            <a:pathLst>
              <a:path h="325300" w="1133870">
                <a:moveTo>
                  <a:pt x="0" y="0"/>
                </a:moveTo>
                <a:lnTo>
                  <a:pt x="1133870" y="0"/>
                </a:lnTo>
                <a:lnTo>
                  <a:pt x="1133870" y="325300"/>
                </a:lnTo>
                <a:lnTo>
                  <a:pt x="0" y="325300"/>
                </a:lnTo>
                <a:lnTo>
                  <a:pt x="0" y="0"/>
                </a:lnTo>
                <a:close/>
              </a:path>
            </a:pathLst>
          </a:custGeom>
          <a:blipFill>
            <a:blip r:embed="rId3">
              <a:extLst>
                <a:ext uri="{96DAC541-7B7A-43D3-8B79-37D633B846F1}">
                  <asvg:svgBlip xmlns:asvg="http://schemas.microsoft.com/office/drawing/2016/SVG/main" r:embed="rId4"/>
                </a:ext>
              </a:extLst>
            </a:blip>
            <a:stretch>
              <a:fillRect l="0" t="-34328" r="0" b="-232482"/>
            </a:stretch>
          </a:blipFill>
        </p:spPr>
      </p:sp>
      <p:sp>
        <p:nvSpPr>
          <p:cNvPr name="TextBox 5" id="5"/>
          <p:cNvSpPr txBox="true"/>
          <p:nvPr/>
        </p:nvSpPr>
        <p:spPr>
          <a:xfrm rot="0">
            <a:off x="210948" y="437484"/>
            <a:ext cx="10773389" cy="999490"/>
          </a:xfrm>
          <a:prstGeom prst="rect">
            <a:avLst/>
          </a:prstGeom>
        </p:spPr>
        <p:txBody>
          <a:bodyPr anchor="t" rtlCol="false" tIns="0" lIns="0" bIns="0" rIns="0">
            <a:spAutoFit/>
          </a:bodyPr>
          <a:lstStyle/>
          <a:p>
            <a:pPr marL="0" indent="0" lvl="0">
              <a:lnSpc>
                <a:spcPts val="7100"/>
              </a:lnSpc>
            </a:pPr>
            <a:r>
              <a:rPr lang="en-US" sz="7100">
                <a:solidFill>
                  <a:srgbClr val="FFFFFF"/>
                </a:solidFill>
                <a:latin typeface="Helios Extended Bold"/>
              </a:rPr>
              <a:t>ORIGINALITY</a:t>
            </a:r>
          </a:p>
        </p:txBody>
      </p:sp>
      <p:sp>
        <p:nvSpPr>
          <p:cNvPr name="TextBox 6" id="6"/>
          <p:cNvSpPr txBox="true"/>
          <p:nvPr/>
        </p:nvSpPr>
        <p:spPr>
          <a:xfrm rot="0">
            <a:off x="1028700" y="2491340"/>
            <a:ext cx="13867851" cy="4392931"/>
          </a:xfrm>
          <a:prstGeom prst="rect">
            <a:avLst/>
          </a:prstGeom>
        </p:spPr>
        <p:txBody>
          <a:bodyPr anchor="t" rtlCol="false" tIns="0" lIns="0" bIns="0" rIns="0">
            <a:spAutoFit/>
          </a:bodyPr>
          <a:lstStyle/>
          <a:p>
            <a:pPr algn="just" marL="647697" indent="-323848" lvl="1">
              <a:lnSpc>
                <a:spcPts val="5909"/>
              </a:lnSpc>
              <a:buFont typeface="Arial"/>
              <a:buChar char="•"/>
            </a:pPr>
            <a:r>
              <a:rPr lang="en-US" sz="2999">
                <a:solidFill>
                  <a:srgbClr val="FFFFFF"/>
                </a:solidFill>
                <a:latin typeface="Inter Light"/>
              </a:rPr>
              <a:t>Using ML models to train and predict the image uploaded by user.</a:t>
            </a:r>
          </a:p>
          <a:p>
            <a:pPr algn="just" marL="647697" indent="-323848" lvl="1">
              <a:lnSpc>
                <a:spcPts val="5909"/>
              </a:lnSpc>
              <a:buFont typeface="Arial"/>
              <a:buChar char="•"/>
            </a:pPr>
            <a:r>
              <a:rPr lang="en-US" sz="2999">
                <a:solidFill>
                  <a:srgbClr val="FFFFFF"/>
                </a:solidFill>
                <a:latin typeface="Inter Light"/>
              </a:rPr>
              <a:t>we provide Destination Insights, so that we meet the requirements of users.</a:t>
            </a:r>
          </a:p>
          <a:p>
            <a:pPr algn="just" marL="647697" indent="-323848" lvl="1">
              <a:lnSpc>
                <a:spcPts val="5909"/>
              </a:lnSpc>
              <a:buFont typeface="Arial"/>
              <a:buChar char="•"/>
            </a:pPr>
            <a:r>
              <a:rPr lang="en-US" sz="2999">
                <a:solidFill>
                  <a:srgbClr val="FFFFFF"/>
                </a:solidFill>
                <a:latin typeface="Inter Light"/>
              </a:rPr>
              <a:t>Direct Linking to Official Goverment Websites.</a:t>
            </a:r>
          </a:p>
          <a:p>
            <a:pPr algn="just" marL="647697" indent="-323848" lvl="1">
              <a:lnSpc>
                <a:spcPts val="5909"/>
              </a:lnSpc>
              <a:buFont typeface="Arial"/>
              <a:buChar char="•"/>
            </a:pPr>
            <a:r>
              <a:rPr lang="en-US" sz="2999">
                <a:solidFill>
                  <a:srgbClr val="FFFFFF"/>
                </a:solidFill>
                <a:latin typeface="Inter Light"/>
              </a:rPr>
              <a:t>we provide Feedback option where we will improve the application interface and effectiveness based on the responses.</a:t>
            </a:r>
          </a:p>
        </p:txBody>
      </p:sp>
      <p:sp>
        <p:nvSpPr>
          <p:cNvPr name="AutoShape 7" id="7"/>
          <p:cNvSpPr/>
          <p:nvPr/>
        </p:nvSpPr>
        <p:spPr>
          <a:xfrm>
            <a:off x="3602865" y="1033462"/>
            <a:ext cx="1810317" cy="0"/>
          </a:xfrm>
          <a:prstGeom prst="line">
            <a:avLst/>
          </a:prstGeom>
          <a:ln cap="flat" w="9525">
            <a:solidFill>
              <a:srgbClr val="FFFFFF"/>
            </a:solidFill>
            <a:prstDash val="solid"/>
            <a:headEnd type="none" len="sm" w="sm"/>
            <a:tailEnd type="none" len="sm" w="sm"/>
          </a:ln>
        </p:spPr>
      </p:sp>
      <p:sp>
        <p:nvSpPr>
          <p:cNvPr name="AutoShape 8" id="8"/>
          <p:cNvSpPr/>
          <p:nvPr/>
        </p:nvSpPr>
        <p:spPr>
          <a:xfrm>
            <a:off x="13904704" y="9258300"/>
            <a:ext cx="181031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14469348" y="-2038362"/>
            <a:ext cx="5579905" cy="5273010"/>
          </a:xfrm>
          <a:custGeom>
            <a:avLst/>
            <a:gdLst/>
            <a:ahLst/>
            <a:cxnLst/>
            <a:rect r="r" b="b" t="t" l="l"/>
            <a:pathLst>
              <a:path h="5273010" w="5579905">
                <a:moveTo>
                  <a:pt x="0" y="0"/>
                </a:moveTo>
                <a:lnTo>
                  <a:pt x="5579904" y="0"/>
                </a:lnTo>
                <a:lnTo>
                  <a:pt x="5579904" y="5273010"/>
                </a:lnTo>
                <a:lnTo>
                  <a:pt x="0" y="5273010"/>
                </a:lnTo>
                <a:lnTo>
                  <a:pt x="0" y="0"/>
                </a:lnTo>
                <a:close/>
              </a:path>
            </a:pathLst>
          </a:custGeom>
          <a:blipFill>
            <a:blip r:embed="rId2"/>
            <a:stretch>
              <a:fillRect l="0" t="0" r="0" b="0"/>
            </a:stretch>
          </a:blipFill>
        </p:spPr>
      </p:sp>
      <p:sp>
        <p:nvSpPr>
          <p:cNvPr name="Freeform 3" id="3"/>
          <p:cNvSpPr/>
          <p:nvPr/>
        </p:nvSpPr>
        <p:spPr>
          <a:xfrm flipH="false" flipV="false" rot="0">
            <a:off x="-2064501" y="7654905"/>
            <a:ext cx="4550896" cy="4041622"/>
          </a:xfrm>
          <a:custGeom>
            <a:avLst/>
            <a:gdLst/>
            <a:ahLst/>
            <a:cxnLst/>
            <a:rect r="r" b="b" t="t" l="l"/>
            <a:pathLst>
              <a:path h="4041622" w="4550896">
                <a:moveTo>
                  <a:pt x="0" y="0"/>
                </a:moveTo>
                <a:lnTo>
                  <a:pt x="4550897" y="0"/>
                </a:lnTo>
                <a:lnTo>
                  <a:pt x="4550897" y="4041622"/>
                </a:lnTo>
                <a:lnTo>
                  <a:pt x="0" y="4041622"/>
                </a:lnTo>
                <a:lnTo>
                  <a:pt x="0" y="0"/>
                </a:lnTo>
                <a:close/>
              </a:path>
            </a:pathLst>
          </a:custGeom>
          <a:blipFill>
            <a:blip r:embed="rId2"/>
            <a:stretch>
              <a:fillRect l="0" t="-6407" r="0" b="0"/>
            </a:stretch>
          </a:blipFill>
        </p:spPr>
      </p:sp>
      <p:sp>
        <p:nvSpPr>
          <p:cNvPr name="Freeform 4" id="4"/>
          <p:cNvSpPr/>
          <p:nvPr/>
        </p:nvSpPr>
        <p:spPr>
          <a:xfrm flipH="false" flipV="false" rot="0">
            <a:off x="16125430" y="9095650"/>
            <a:ext cx="1133870" cy="325300"/>
          </a:xfrm>
          <a:custGeom>
            <a:avLst/>
            <a:gdLst/>
            <a:ahLst/>
            <a:cxnLst/>
            <a:rect r="r" b="b" t="t" l="l"/>
            <a:pathLst>
              <a:path h="325300" w="1133870">
                <a:moveTo>
                  <a:pt x="0" y="0"/>
                </a:moveTo>
                <a:lnTo>
                  <a:pt x="1133870" y="0"/>
                </a:lnTo>
                <a:lnTo>
                  <a:pt x="1133870" y="325300"/>
                </a:lnTo>
                <a:lnTo>
                  <a:pt x="0" y="325300"/>
                </a:lnTo>
                <a:lnTo>
                  <a:pt x="0" y="0"/>
                </a:lnTo>
                <a:close/>
              </a:path>
            </a:pathLst>
          </a:custGeom>
          <a:blipFill>
            <a:blip r:embed="rId3">
              <a:extLst>
                <a:ext uri="{96DAC541-7B7A-43D3-8B79-37D633B846F1}">
                  <asvg:svgBlip xmlns:asvg="http://schemas.microsoft.com/office/drawing/2016/SVG/main" r:embed="rId4"/>
                </a:ext>
              </a:extLst>
            </a:blip>
            <a:stretch>
              <a:fillRect l="0" t="-34328" r="0" b="-232482"/>
            </a:stretch>
          </a:blipFill>
        </p:spPr>
      </p:sp>
      <p:sp>
        <p:nvSpPr>
          <p:cNvPr name="TextBox 5" id="5"/>
          <p:cNvSpPr txBox="true"/>
          <p:nvPr/>
        </p:nvSpPr>
        <p:spPr>
          <a:xfrm rot="0">
            <a:off x="210948" y="457428"/>
            <a:ext cx="13197034" cy="969128"/>
          </a:xfrm>
          <a:prstGeom prst="rect">
            <a:avLst/>
          </a:prstGeom>
        </p:spPr>
        <p:txBody>
          <a:bodyPr anchor="t" rtlCol="false" tIns="0" lIns="0" bIns="0" rIns="0">
            <a:spAutoFit/>
          </a:bodyPr>
          <a:lstStyle/>
          <a:p>
            <a:pPr marL="0" indent="0" lvl="0">
              <a:lnSpc>
                <a:spcPts val="7029"/>
              </a:lnSpc>
            </a:pPr>
            <a:r>
              <a:rPr lang="en-US" sz="7029">
                <a:solidFill>
                  <a:srgbClr val="FFFFFF"/>
                </a:solidFill>
                <a:latin typeface="Helios Extended Bold"/>
              </a:rPr>
              <a:t>REALISTIC CAPABILITY</a:t>
            </a:r>
          </a:p>
        </p:txBody>
      </p:sp>
      <p:sp>
        <p:nvSpPr>
          <p:cNvPr name="TextBox 6" id="6"/>
          <p:cNvSpPr txBox="true"/>
          <p:nvPr/>
        </p:nvSpPr>
        <p:spPr>
          <a:xfrm rot="0">
            <a:off x="1449699" y="2741825"/>
            <a:ext cx="13600818" cy="4750963"/>
          </a:xfrm>
          <a:prstGeom prst="rect">
            <a:avLst/>
          </a:prstGeom>
        </p:spPr>
        <p:txBody>
          <a:bodyPr anchor="t" rtlCol="false" tIns="0" lIns="0" bIns="0" rIns="0">
            <a:spAutoFit/>
          </a:bodyPr>
          <a:lstStyle/>
          <a:p>
            <a:pPr algn="just" marL="583842" indent="-291921" lvl="1">
              <a:lnSpc>
                <a:spcPts val="3785"/>
              </a:lnSpc>
              <a:buFont typeface="Arial"/>
              <a:buChar char="•"/>
            </a:pPr>
            <a:r>
              <a:rPr lang="en-US" sz="2704">
                <a:solidFill>
                  <a:srgbClr val="FFFFFF"/>
                </a:solidFill>
                <a:latin typeface="Inter Bold"/>
              </a:rPr>
              <a:t>SCALABLE: </a:t>
            </a:r>
            <a:r>
              <a:rPr lang="en-US" sz="2704">
                <a:solidFill>
                  <a:srgbClr val="FFFFFF"/>
                </a:solidFill>
                <a:latin typeface="Inter"/>
              </a:rPr>
              <a:t>As more people use our system prediction accuracy of places and activities works well. The part that suggests where to go and what to do should stay fast, no matter how many people use it. Our application is capable of assisting numerous users without encountering any issues. </a:t>
            </a:r>
          </a:p>
          <a:p>
            <a:pPr algn="just">
              <a:lnSpc>
                <a:spcPts val="3785"/>
              </a:lnSpc>
            </a:pPr>
          </a:p>
          <a:p>
            <a:pPr algn="just" marL="583842" indent="-291921" lvl="1">
              <a:lnSpc>
                <a:spcPts val="3785"/>
              </a:lnSpc>
              <a:buFont typeface="Arial"/>
              <a:buChar char="•"/>
            </a:pPr>
            <a:r>
              <a:rPr lang="en-US" sz="2704">
                <a:solidFill>
                  <a:srgbClr val="FFFFFF"/>
                </a:solidFill>
                <a:latin typeface="Inter Bold"/>
              </a:rPr>
              <a:t>INTEGRATION WITH OTHER PLATFORMS:  </a:t>
            </a:r>
            <a:r>
              <a:rPr lang="en-US" sz="2704">
                <a:solidFill>
                  <a:srgbClr val="FFFFFF"/>
                </a:solidFill>
                <a:latin typeface="Inter"/>
              </a:rPr>
              <a:t>Our application works well with other travel websites that people already use. This way, users can easily use our system without having to change the way they usually plan their trips.</a:t>
            </a:r>
          </a:p>
          <a:p>
            <a:pPr algn="just">
              <a:lnSpc>
                <a:spcPts val="3785"/>
              </a:lnSpc>
            </a:pPr>
          </a:p>
          <a:p>
            <a:pPr algn="just">
              <a:lnSpc>
                <a:spcPts val="3785"/>
              </a:lnSpc>
            </a:pPr>
          </a:p>
        </p:txBody>
      </p:sp>
      <p:sp>
        <p:nvSpPr>
          <p:cNvPr name="AutoShape 7" id="7"/>
          <p:cNvSpPr/>
          <p:nvPr/>
        </p:nvSpPr>
        <p:spPr>
          <a:xfrm>
            <a:off x="3602865" y="1033462"/>
            <a:ext cx="1810317" cy="0"/>
          </a:xfrm>
          <a:prstGeom prst="line">
            <a:avLst/>
          </a:prstGeom>
          <a:ln cap="flat" w="9525">
            <a:solidFill>
              <a:srgbClr val="FFFFFF"/>
            </a:solidFill>
            <a:prstDash val="solid"/>
            <a:headEnd type="none" len="sm" w="sm"/>
            <a:tailEnd type="none" len="sm" w="sm"/>
          </a:ln>
        </p:spPr>
      </p:sp>
      <p:sp>
        <p:nvSpPr>
          <p:cNvPr name="AutoShape 8" id="8"/>
          <p:cNvSpPr/>
          <p:nvPr/>
        </p:nvSpPr>
        <p:spPr>
          <a:xfrm>
            <a:off x="13904704" y="9258300"/>
            <a:ext cx="1810317"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14858934" y="-2083694"/>
            <a:ext cx="5579905" cy="5273010"/>
          </a:xfrm>
          <a:custGeom>
            <a:avLst/>
            <a:gdLst/>
            <a:ahLst/>
            <a:cxnLst/>
            <a:rect r="r" b="b" t="t" l="l"/>
            <a:pathLst>
              <a:path h="5273010" w="5579905">
                <a:moveTo>
                  <a:pt x="0" y="0"/>
                </a:moveTo>
                <a:lnTo>
                  <a:pt x="5579905" y="0"/>
                </a:lnTo>
                <a:lnTo>
                  <a:pt x="5579905" y="5273009"/>
                </a:lnTo>
                <a:lnTo>
                  <a:pt x="0" y="5273009"/>
                </a:lnTo>
                <a:lnTo>
                  <a:pt x="0" y="0"/>
                </a:lnTo>
                <a:close/>
              </a:path>
            </a:pathLst>
          </a:custGeom>
          <a:blipFill>
            <a:blip r:embed="rId2"/>
            <a:stretch>
              <a:fillRect l="0" t="0" r="0" b="0"/>
            </a:stretch>
          </a:blipFill>
        </p:spPr>
      </p:sp>
      <p:sp>
        <p:nvSpPr>
          <p:cNvPr name="Freeform 3" id="3"/>
          <p:cNvSpPr/>
          <p:nvPr/>
        </p:nvSpPr>
        <p:spPr>
          <a:xfrm flipH="false" flipV="false" rot="0">
            <a:off x="-2064501" y="7270652"/>
            <a:ext cx="4550896" cy="4300597"/>
          </a:xfrm>
          <a:custGeom>
            <a:avLst/>
            <a:gdLst/>
            <a:ahLst/>
            <a:cxnLst/>
            <a:rect r="r" b="b" t="t" l="l"/>
            <a:pathLst>
              <a:path h="4300597" w="4550896">
                <a:moveTo>
                  <a:pt x="0" y="0"/>
                </a:moveTo>
                <a:lnTo>
                  <a:pt x="4550897" y="0"/>
                </a:lnTo>
                <a:lnTo>
                  <a:pt x="4550897" y="4300597"/>
                </a:lnTo>
                <a:lnTo>
                  <a:pt x="0" y="4300597"/>
                </a:lnTo>
                <a:lnTo>
                  <a:pt x="0" y="0"/>
                </a:lnTo>
                <a:close/>
              </a:path>
            </a:pathLst>
          </a:custGeom>
          <a:blipFill>
            <a:blip r:embed="rId2"/>
            <a:stretch>
              <a:fillRect l="0" t="0" r="0" b="0"/>
            </a:stretch>
          </a:blipFill>
        </p:spPr>
      </p:sp>
      <p:sp>
        <p:nvSpPr>
          <p:cNvPr name="Freeform 4" id="4"/>
          <p:cNvSpPr/>
          <p:nvPr/>
        </p:nvSpPr>
        <p:spPr>
          <a:xfrm flipH="false" flipV="false" rot="0">
            <a:off x="16125430" y="9095650"/>
            <a:ext cx="1133870" cy="325300"/>
          </a:xfrm>
          <a:custGeom>
            <a:avLst/>
            <a:gdLst/>
            <a:ahLst/>
            <a:cxnLst/>
            <a:rect r="r" b="b" t="t" l="l"/>
            <a:pathLst>
              <a:path h="325300" w="1133870">
                <a:moveTo>
                  <a:pt x="0" y="0"/>
                </a:moveTo>
                <a:lnTo>
                  <a:pt x="1133870" y="0"/>
                </a:lnTo>
                <a:lnTo>
                  <a:pt x="1133870" y="325300"/>
                </a:lnTo>
                <a:lnTo>
                  <a:pt x="0" y="325300"/>
                </a:lnTo>
                <a:lnTo>
                  <a:pt x="0" y="0"/>
                </a:lnTo>
                <a:close/>
              </a:path>
            </a:pathLst>
          </a:custGeom>
          <a:blipFill>
            <a:blip r:embed="rId3">
              <a:extLst>
                <a:ext uri="{96DAC541-7B7A-43D3-8B79-37D633B846F1}">
                  <asvg:svgBlip xmlns:asvg="http://schemas.microsoft.com/office/drawing/2016/SVG/main" r:embed="rId4"/>
                </a:ext>
              </a:extLst>
            </a:blip>
            <a:stretch>
              <a:fillRect l="0" t="-34328" r="0" b="-232482"/>
            </a:stretch>
          </a:blipFill>
        </p:spPr>
      </p:sp>
      <p:sp>
        <p:nvSpPr>
          <p:cNvPr name="TextBox 5" id="5"/>
          <p:cNvSpPr txBox="true"/>
          <p:nvPr/>
        </p:nvSpPr>
        <p:spPr>
          <a:xfrm rot="0">
            <a:off x="210948" y="457428"/>
            <a:ext cx="10773389" cy="969128"/>
          </a:xfrm>
          <a:prstGeom prst="rect">
            <a:avLst/>
          </a:prstGeom>
        </p:spPr>
        <p:txBody>
          <a:bodyPr anchor="t" rtlCol="false" tIns="0" lIns="0" bIns="0" rIns="0">
            <a:spAutoFit/>
          </a:bodyPr>
          <a:lstStyle/>
          <a:p>
            <a:pPr marL="0" indent="0" lvl="0">
              <a:lnSpc>
                <a:spcPts val="7029"/>
              </a:lnSpc>
            </a:pPr>
            <a:r>
              <a:rPr lang="en-US" sz="7029">
                <a:solidFill>
                  <a:srgbClr val="FFFFFF"/>
                </a:solidFill>
                <a:latin typeface="Helios Extended Bold"/>
              </a:rPr>
              <a:t>VALUE ADDITION</a:t>
            </a:r>
          </a:p>
        </p:txBody>
      </p:sp>
      <p:sp>
        <p:nvSpPr>
          <p:cNvPr name="TextBox 6" id="6"/>
          <p:cNvSpPr txBox="true"/>
          <p:nvPr/>
        </p:nvSpPr>
        <p:spPr>
          <a:xfrm rot="0">
            <a:off x="399453" y="2142123"/>
            <a:ext cx="14938557" cy="3957955"/>
          </a:xfrm>
          <a:prstGeom prst="rect">
            <a:avLst/>
          </a:prstGeom>
        </p:spPr>
        <p:txBody>
          <a:bodyPr anchor="t" rtlCol="false" tIns="0" lIns="0" bIns="0" rIns="0">
            <a:spAutoFit/>
          </a:bodyPr>
          <a:lstStyle/>
          <a:p>
            <a:pPr algn="just">
              <a:lnSpc>
                <a:spcPts val="3919"/>
              </a:lnSpc>
            </a:pPr>
            <a:r>
              <a:rPr lang="en-US" sz="2799">
                <a:solidFill>
                  <a:srgbClr val="FFFFFF"/>
                </a:solidFill>
                <a:latin typeface="Inter Light"/>
              </a:rPr>
              <a:t>Our travel application is helpful in giving suggestions for everything in one place. It's not just about where to stay or what to see; it also thinks about how to get there, what the weather is like. This way, users have all the information they need for a complete travel plan.</a:t>
            </a:r>
          </a:p>
          <a:p>
            <a:pPr algn="just">
              <a:lnSpc>
                <a:spcPts val="3919"/>
              </a:lnSpc>
            </a:pPr>
          </a:p>
          <a:p>
            <a:pPr algn="just" marL="0" indent="0" lvl="0">
              <a:lnSpc>
                <a:spcPts val="3919"/>
              </a:lnSpc>
              <a:spcBef>
                <a:spcPct val="0"/>
              </a:spcBef>
            </a:pPr>
            <a:r>
              <a:rPr lang="en-US" sz="2799">
                <a:solidFill>
                  <a:srgbClr val="FFFFFF"/>
                </a:solidFill>
                <a:latin typeface="Inter Light"/>
              </a:rPr>
              <a:t>Our travel application gives power to the users. It provides a lot of information about the local area, suggests safe choices, and lets users plan their trip interactively. This way, users can make smart decisions and have a better, more enjoyable travel experience.</a:t>
            </a:r>
          </a:p>
        </p:txBody>
      </p:sp>
      <p:sp>
        <p:nvSpPr>
          <p:cNvPr name="AutoShape 7" id="7"/>
          <p:cNvSpPr/>
          <p:nvPr/>
        </p:nvSpPr>
        <p:spPr>
          <a:xfrm>
            <a:off x="3602865" y="1033462"/>
            <a:ext cx="1810317" cy="0"/>
          </a:xfrm>
          <a:prstGeom prst="line">
            <a:avLst/>
          </a:prstGeom>
          <a:ln cap="flat" w="9525">
            <a:solidFill>
              <a:srgbClr val="FFFFFF"/>
            </a:solidFill>
            <a:prstDash val="solid"/>
            <a:headEnd type="none" len="sm" w="sm"/>
            <a:tailEnd type="none" len="sm" w="sm"/>
          </a:ln>
        </p:spPr>
      </p:sp>
      <p:sp>
        <p:nvSpPr>
          <p:cNvPr name="AutoShape 8" id="8"/>
          <p:cNvSpPr/>
          <p:nvPr/>
        </p:nvSpPr>
        <p:spPr>
          <a:xfrm>
            <a:off x="13904704" y="9258300"/>
            <a:ext cx="1810317" cy="0"/>
          </a:xfrm>
          <a:prstGeom prst="line">
            <a:avLst/>
          </a:prstGeom>
          <a:ln cap="flat" w="9525">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DAF5wfBzlHg</dc:identifier>
  <dcterms:modified xsi:type="dcterms:W3CDTF">2011-08-01T06:04:30Z</dcterms:modified>
  <cp:revision>1</cp:revision>
  <dc:title>TRAVEL RECOMMENDATION SYSTEM</dc:title>
</cp:coreProperties>
</file>